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1"/>
  </p:notesMasterIdLst>
  <p:handoutMasterIdLst>
    <p:handoutMasterId r:id="rId22"/>
  </p:handoutMasterIdLst>
  <p:sldIdLst>
    <p:sldId id="412" r:id="rId5"/>
    <p:sldId id="383" r:id="rId6"/>
    <p:sldId id="391" r:id="rId7"/>
    <p:sldId id="417" r:id="rId8"/>
    <p:sldId id="408" r:id="rId9"/>
    <p:sldId id="405" r:id="rId10"/>
    <p:sldId id="414" r:id="rId11"/>
    <p:sldId id="416" r:id="rId12"/>
    <p:sldId id="415" r:id="rId13"/>
    <p:sldId id="418" r:id="rId14"/>
    <p:sldId id="419" r:id="rId15"/>
    <p:sldId id="406" r:id="rId16"/>
    <p:sldId id="413" r:id="rId17"/>
    <p:sldId id="420" r:id="rId18"/>
    <p:sldId id="421" r:id="rId19"/>
    <p:sldId id="39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6327" autoAdjust="0"/>
  </p:normalViewPr>
  <p:slideViewPr>
    <p:cSldViewPr snapToGrid="0">
      <p:cViewPr varScale="1">
        <p:scale>
          <a:sx n="68" d="100"/>
          <a:sy n="68" d="100"/>
        </p:scale>
        <p:origin x="8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FCC62-29A6-EF2D-FCFE-21484BC52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AE8215-6F61-C7C8-471F-58392634B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47446-172E-0F16-743D-471E013F7E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FEB68-1BE2-C1AB-8EF9-FA77CF1F5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185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759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C6EC1-C9BD-833A-3626-C6504BAE7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C7469-165D-E2BE-4BEC-A9F85B947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7ED8EE-E8F7-60FB-A62A-3F6434F67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20964-2828-15DA-A76E-CD24F1734B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69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D0481-DA2F-6137-F801-E11F7F4F6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DBCF7E-62D1-8944-8521-11F2A23538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2DB8F5-ECB9-D7A3-E3F8-18ECF669A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7DE80-0E36-BD0E-19AF-FAD09F423B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33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A3A8C-2175-8AC7-0A13-238BE1428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3009E3-481C-2ABB-80B8-DAFD816F55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65E789-0B02-92F1-3706-8AFDEC454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EDE04-1822-6ACC-0AD9-EC59819A9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46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5E83E-5C22-4D3A-4CBC-4715B3775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3FF9E2-6520-9265-0F87-3EF3E4AB0B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D9A6D0-BF42-230D-5BC5-19DEDE2BF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D6DBB-36C2-A691-D5B5-E1179A17E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0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33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01D27-A724-6FF7-AD31-DFCC6CCBD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4D9DA4-4C0B-EB30-71C2-82AF3B936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000F54-D386-B0D9-0D37-749166254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E9FB9-6952-1093-9A31-A2FB242834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114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7E5D3-5800-77E2-DA4B-1D54305F1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152F80-D1C1-C6BD-F432-40502D1542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C0C85-52C8-EDF2-2B3D-6337A70FC6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5093B-8C1A-4A7A-161E-A2B7BEB6B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10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981B3-0E69-1BDE-1CBD-40FA6958C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D64157-B085-7FAE-805E-3E321FA68E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95189C-056F-52BA-0F80-881768859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F456F-4C85-06E4-FED7-B90AAF9DFD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651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E98CC-590D-6883-BD9A-A75272F8D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94D66-E1F2-4347-3F62-DA0C1B927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1ED829-05E9-6066-BB7C-3229FCEA34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EAA8F-1AA6-125F-F673-23D262DA0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82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8A83-F2AF-FB8E-6CFC-F7DBECB10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9F963-A9C7-54B2-8304-126C290AD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group of mushrooms on a wood surface&#10;&#10;AI-generated content may be incorrect.">
            <a:extLst>
              <a:ext uri="{FF2B5EF4-FFF2-40B4-BE49-F238E27FC236}">
                <a16:creationId xmlns:a16="http://schemas.microsoft.com/office/drawing/2014/main" id="{5D305184-EC68-CFF9-74D9-0870BE788BB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7051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6505CE-CB93-3D7C-4121-5DDD64089BF1}"/>
              </a:ext>
            </a:extLst>
          </p:cNvPr>
          <p:cNvSpPr/>
          <p:nvPr/>
        </p:nvSpPr>
        <p:spPr>
          <a:xfrm>
            <a:off x="7012577" y="276240"/>
            <a:ext cx="4585063" cy="6305519"/>
          </a:xfrm>
          <a:prstGeom prst="rect">
            <a:avLst/>
          </a:prstGeom>
          <a:solidFill>
            <a:srgbClr val="D9D9D9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5F4B88B-4C9B-CB12-504D-3DB0EC8DC071}"/>
              </a:ext>
            </a:extLst>
          </p:cNvPr>
          <p:cNvSpPr txBox="1">
            <a:spLocks/>
          </p:cNvSpPr>
          <p:nvPr/>
        </p:nvSpPr>
        <p:spPr>
          <a:xfrm>
            <a:off x="7208522" y="276241"/>
            <a:ext cx="3951514" cy="247368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Synoptic Key of Life II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FCD30FB0-439B-EBAB-74C5-4704A0BD48F0}"/>
              </a:ext>
            </a:extLst>
          </p:cNvPr>
          <p:cNvSpPr txBox="1">
            <a:spLocks/>
          </p:cNvSpPr>
          <p:nvPr/>
        </p:nvSpPr>
        <p:spPr>
          <a:xfrm>
            <a:off x="7578317" y="3382456"/>
            <a:ext cx="3951514" cy="3597470"/>
          </a:xfrm>
          <a:prstGeom prst="rect">
            <a:avLst/>
          </a:prstGeom>
        </p:spPr>
        <p:txBody>
          <a:bodyPr/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dirty="0"/>
              <a:t>La Monte Yarroll</a:t>
            </a:r>
          </a:p>
          <a:p>
            <a:pPr marL="0" indent="0" algn="r">
              <a:buNone/>
            </a:pPr>
            <a:r>
              <a:rPr lang="en-US" sz="2400" dirty="0"/>
              <a:t>David Caspers</a:t>
            </a:r>
          </a:p>
          <a:p>
            <a:pPr marL="0" indent="0" algn="r">
              <a:buNone/>
            </a:pPr>
            <a:r>
              <a:rPr lang="en-US" sz="2400" dirty="0"/>
              <a:t>Christopher Murphy</a:t>
            </a:r>
          </a:p>
          <a:p>
            <a:pPr marL="0" indent="0" algn="r">
              <a:buNone/>
            </a:pPr>
            <a:endParaRPr lang="en-US" sz="2400" dirty="0"/>
          </a:p>
          <a:p>
            <a:pPr marL="0" indent="0" algn="r">
              <a:buNone/>
            </a:pPr>
            <a:r>
              <a:rPr lang="en-US" sz="2400" dirty="0"/>
              <a:t>IST 718: Big Data Analytics</a:t>
            </a:r>
          </a:p>
          <a:p>
            <a:pPr marL="0" indent="0" algn="r">
              <a:buNone/>
            </a:pPr>
            <a:endParaRPr lang="en-US" sz="2400" dirty="0"/>
          </a:p>
          <a:p>
            <a:pPr marL="0" indent="0" algn="r">
              <a:buNone/>
            </a:pPr>
            <a:r>
              <a:rPr lang="en-US" sz="2400" dirty="0"/>
              <a:t>March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F66B2-732B-F736-0F30-B091BA1D693F}"/>
              </a:ext>
            </a:extLst>
          </p:cNvPr>
          <p:cNvSpPr txBox="1"/>
          <p:nvPr/>
        </p:nvSpPr>
        <p:spPr>
          <a:xfrm>
            <a:off x="154745" y="6374490"/>
            <a:ext cx="411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National Park Service, Sarah Daughterty</a:t>
            </a:r>
          </a:p>
        </p:txBody>
      </p:sp>
    </p:spTree>
    <p:extLst>
      <p:ext uri="{BB962C8B-B14F-4D97-AF65-F5344CB8AC3E}">
        <p14:creationId xmlns:p14="http://schemas.microsoft.com/office/powerpoint/2010/main" val="2741169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D08A2-6B6E-1F44-94AC-A42C3BDAB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18C4-B1D9-5D16-3010-FCAF8FCC7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b="1" i="0" kern="1200" spc="100" baseline="0" dirty="0"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040FBB0-5666-76AD-8B22-BAA4EAFA03FC}"/>
              </a:ext>
            </a:extLst>
          </p:cNvPr>
          <p:cNvSpPr txBox="1">
            <a:spLocks/>
          </p:cNvSpPr>
          <p:nvPr/>
        </p:nvSpPr>
        <p:spPr>
          <a:xfrm>
            <a:off x="594360" y="3279579"/>
            <a:ext cx="5044440" cy="2994415"/>
          </a:xfrm>
          <a:prstGeom prst="rect">
            <a:avLst/>
          </a:prstGeom>
        </p:spPr>
        <p:txBody>
          <a:bodyPr vert="horz" lIns="0" tIns="228600" rIns="0" bIns="0" rtlCol="0">
            <a:norm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dirty="0"/>
              <a:t>The following section outlines results</a:t>
            </a:r>
          </a:p>
        </p:txBody>
      </p:sp>
      <p:pic>
        <p:nvPicPr>
          <p:cNvPr id="6148" name="Picture 4" descr="Mushrooms of Muir Woods - Muir Woods National Monument (U.S. National Park  Service)">
            <a:extLst>
              <a:ext uri="{FF2B5EF4-FFF2-40B4-BE49-F238E27FC236}">
                <a16:creationId xmlns:a16="http://schemas.microsoft.com/office/drawing/2014/main" id="{565F8A8A-E4FD-C60C-7423-D29B3920B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489" y="0"/>
            <a:ext cx="5239407" cy="686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F6E1D2-6FD6-DFB5-A7F9-09B16B9B83EA}"/>
              </a:ext>
            </a:extLst>
          </p:cNvPr>
          <p:cNvSpPr txBox="1"/>
          <p:nvPr/>
        </p:nvSpPr>
        <p:spPr>
          <a:xfrm>
            <a:off x="7216727" y="6488668"/>
            <a:ext cx="2528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Tony Wills, CC BY SA 3.0</a:t>
            </a:r>
          </a:p>
        </p:txBody>
      </p:sp>
    </p:spTree>
    <p:extLst>
      <p:ext uri="{BB962C8B-B14F-4D97-AF65-F5344CB8AC3E}">
        <p14:creationId xmlns:p14="http://schemas.microsoft.com/office/powerpoint/2010/main" val="1950530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89D08-177E-4DAC-E3E4-60ABC73A5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3AD7D3-6994-78D7-2E92-2EE58CD47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</p:spPr>
        <p:txBody>
          <a:bodyPr/>
          <a:lstStyle/>
          <a:p>
            <a:r>
              <a:rPr lang="en-US" dirty="0"/>
              <a:t>Model Performance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E3C41-E980-55AE-2709-78F723AB3B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410" y="344855"/>
            <a:ext cx="2825115" cy="3523761"/>
          </a:xfrm>
        </p:spPr>
        <p:txBody>
          <a:bodyPr>
            <a:normAutofit fontScale="85000" lnSpcReduction="10000"/>
          </a:bodyPr>
          <a:lstStyle/>
          <a:p>
            <a:r>
              <a:rPr lang="en-US" b="1" u="sng" dirty="0"/>
              <a:t>Best Model</a:t>
            </a:r>
            <a:r>
              <a:rPr lang="en-US" b="1" dirty="0"/>
              <a:t>:</a:t>
            </a:r>
            <a:r>
              <a:rPr lang="en-US" dirty="0"/>
              <a:t> Logistic Regression words and suffix features</a:t>
            </a:r>
          </a:p>
          <a:p>
            <a:r>
              <a:rPr lang="en-US" b="1" u="sng" dirty="0"/>
              <a:t>Strong Baseline</a:t>
            </a:r>
            <a:r>
              <a:rPr lang="en-US" b="1" dirty="0"/>
              <a:t>: </a:t>
            </a:r>
            <a:r>
              <a:rPr lang="en-US" dirty="0"/>
              <a:t>Logistic Regression with words</a:t>
            </a:r>
          </a:p>
          <a:p>
            <a:r>
              <a:rPr lang="en-US" b="1" u="sng" dirty="0"/>
              <a:t>Surprisingly Effective</a:t>
            </a:r>
            <a:r>
              <a:rPr lang="en-US" b="1" dirty="0"/>
              <a:t>: </a:t>
            </a:r>
            <a:r>
              <a:rPr lang="en-US" dirty="0"/>
              <a:t>Logistic regression with suffix features show morphological patterns help classification.</a:t>
            </a:r>
          </a:p>
          <a:p>
            <a:r>
              <a:rPr lang="en-US" b="1" u="sng" dirty="0"/>
              <a:t>Weak Performance</a:t>
            </a:r>
            <a:r>
              <a:rPr lang="en-US" b="1" dirty="0"/>
              <a:t>: </a:t>
            </a:r>
            <a:r>
              <a:rPr lang="en-US" dirty="0"/>
              <a:t>Random Forest.  Results could indicate overfitting in this model.</a:t>
            </a:r>
          </a:p>
        </p:txBody>
      </p:sp>
      <p:graphicFrame>
        <p:nvGraphicFramePr>
          <p:cNvPr id="8" name="Table Placeholder 2">
            <a:extLst>
              <a:ext uri="{FF2B5EF4-FFF2-40B4-BE49-F238E27FC236}">
                <a16:creationId xmlns:a16="http://schemas.microsoft.com/office/drawing/2014/main" id="{66D703DF-6505-2EDC-6E5D-726FF92BAD7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617166070"/>
              </p:ext>
            </p:extLst>
          </p:nvPr>
        </p:nvGraphicFramePr>
        <p:xfrm>
          <a:off x="3670299" y="584200"/>
          <a:ext cx="8090291" cy="3963487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914575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519311">
                  <a:extLst>
                    <a:ext uri="{9D8B030D-6E8A-4147-A177-3AD203B41FA5}">
                      <a16:colId xmlns:a16="http://schemas.microsoft.com/office/drawing/2014/main" val="1885232038"/>
                    </a:ext>
                  </a:extLst>
                </a:gridCol>
                <a:gridCol w="1322363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195754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  <a:gridCol w="970670">
                  <a:extLst>
                    <a:ext uri="{9D8B030D-6E8A-4147-A177-3AD203B41FA5}">
                      <a16:colId xmlns:a16="http://schemas.microsoft.com/office/drawing/2014/main" val="3917798441"/>
                    </a:ext>
                  </a:extLst>
                </a:gridCol>
                <a:gridCol w="1167618">
                  <a:extLst>
                    <a:ext uri="{9D8B030D-6E8A-4147-A177-3AD203B41FA5}">
                      <a16:colId xmlns:a16="http://schemas.microsoft.com/office/drawing/2014/main" val="3024793558"/>
                    </a:ext>
                  </a:extLst>
                </a:gridCol>
              </a:tblGrid>
              <a:tr h="511373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708914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Word Features (TFIDF)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0.9418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0.9603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0.9666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0.9414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708914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Suffix Features</a:t>
                      </a:r>
                    </a:p>
                    <a:p>
                      <a:pPr algn="ctr"/>
                      <a:r>
                        <a:rPr lang="en-US" b="0" dirty="0"/>
                        <a:t>Only (TFIDF)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0.9396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0.9593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0.9649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0.9392</a:t>
                      </a:r>
                      <a:endParaRPr 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025778"/>
                  </a:ext>
                </a:extLst>
              </a:tr>
              <a:tr h="708914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Word and Suffix 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0.9421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0.9640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0.9630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0.9419</a:t>
                      </a:r>
                      <a:endParaRPr 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960568"/>
                  </a:ext>
                </a:extLst>
              </a:tr>
              <a:tr h="708914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Words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0.7878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0.7878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1.000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0.9643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6677948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8244907-D1CB-9417-EFBF-60631540328F}"/>
              </a:ext>
            </a:extLst>
          </p:cNvPr>
          <p:cNvSpPr/>
          <p:nvPr/>
        </p:nvSpPr>
        <p:spPr>
          <a:xfrm>
            <a:off x="3670299" y="2912013"/>
            <a:ext cx="8099181" cy="956604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57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A871D-B15E-C971-7C85-0AF173E3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/>
          <a:lstStyle/>
          <a:p>
            <a:r>
              <a:rPr lang="en-US" dirty="0"/>
              <a:t>Challenges &amp; Mitigations</a:t>
            </a:r>
          </a:p>
        </p:txBody>
      </p:sp>
      <p:pic>
        <p:nvPicPr>
          <p:cNvPr id="5" name="Picture Placeholder 52" descr="Hanging lightbulbs">
            <a:extLst>
              <a:ext uri="{FF2B5EF4-FFF2-40B4-BE49-F238E27FC236}">
                <a16:creationId xmlns:a16="http://schemas.microsoft.com/office/drawing/2014/main" id="{F2B2501C-600C-11B3-1ECD-912D988906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" r="16"/>
          <a:stretch/>
        </p:blipFill>
        <p:spPr>
          <a:xfrm>
            <a:off x="7399421" y="0"/>
            <a:ext cx="4814804" cy="6858000"/>
          </a:xfr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ADB4D4-E483-D048-6A9B-F7D591CB1F3A}"/>
              </a:ext>
            </a:extLst>
          </p:cNvPr>
          <p:cNvSpPr txBox="1">
            <a:spLocks/>
          </p:cNvSpPr>
          <p:nvPr/>
        </p:nvSpPr>
        <p:spPr>
          <a:xfrm>
            <a:off x="365760" y="3467326"/>
            <a:ext cx="4951828" cy="151703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following section outlines problems encountered, mitigations, and 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29836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A2FDF-2207-6590-1B3B-F68AA00DA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D8AC8D-D4A4-6F30-3671-FF63DAD21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Principle Component Analysis Failed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6F38D5-CE55-AC55-EADA-ECDFEE287F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15170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TF-IDF created over 20,000 dimensions, making PCA infeasible, leading to increased processing time and complexity.</a:t>
            </a:r>
          </a:p>
          <a:p>
            <a:r>
              <a:rPr lang="en-US" dirty="0"/>
              <a:t>Running Spark in Google Colab limited its performance benefits, reducing efficiency in handling large datasets.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72CCB07-356B-C011-5A56-B964D64E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4920AE9-5EE3-CC93-341F-22928767F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675765-38F6-E6FF-7DA7-D4FF6E629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EB9E01F-ECEE-7EAA-4A7F-DF12D4862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0844247-0610-3B81-430E-6FE97A8A0E93}"/>
              </a:ext>
            </a:extLst>
          </p:cNvPr>
          <p:cNvSpPr txBox="1">
            <a:spLocks/>
          </p:cNvSpPr>
          <p:nvPr/>
        </p:nvSpPr>
        <p:spPr>
          <a:xfrm>
            <a:off x="3657600" y="3900132"/>
            <a:ext cx="7810500" cy="2669480"/>
          </a:xfrm>
          <a:prstGeom prst="rect">
            <a:avLst/>
          </a:prstGeom>
        </p:spPr>
        <p:txBody>
          <a:bodyPr vert="horz" lIns="0" tIns="228600" rIns="0" bIns="0" rtlCol="0">
            <a:norm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2336" lvl="1" indent="0">
              <a:buNone/>
            </a:pPr>
            <a:r>
              <a:rPr lang="en-US" b="1" u="sng" dirty="0"/>
              <a:t>Mitigations:</a:t>
            </a:r>
          </a:p>
          <a:p>
            <a:pPr marL="859536" lvl="1" indent="-457200">
              <a:buFont typeface="+mj-lt"/>
              <a:buAutoNum type="arabicPeriod"/>
            </a:pPr>
            <a:r>
              <a:rPr lang="en-US" dirty="0"/>
              <a:t>Paused attempts to complete PCA.</a:t>
            </a:r>
          </a:p>
          <a:p>
            <a:pPr marL="859536" lvl="1" indent="-457200">
              <a:buFont typeface="+mj-lt"/>
              <a:buAutoNum type="arabicPeriod"/>
            </a:pPr>
            <a:r>
              <a:rPr lang="en-US" dirty="0"/>
              <a:t>Re-purposed our available time to test the effect of suffixes on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2594700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ECD5E-8C50-6013-EE01-A3B848100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76690C-630B-73E1-97D4-5A60A2F47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Journal Article Organization &amp; OCR errors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F0165C-E62E-D39F-4CD2-6DAE0EE950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1517039"/>
          </a:xfrm>
        </p:spPr>
        <p:txBody>
          <a:bodyPr>
            <a:normAutofit/>
          </a:bodyPr>
          <a:lstStyle/>
          <a:p>
            <a:r>
              <a:rPr lang="en-US" dirty="0"/>
              <a:t>In Journal articles, species descriptions do not always follow immediately after species nomenclatures.  </a:t>
            </a:r>
          </a:p>
          <a:p>
            <a:r>
              <a:rPr lang="en-US" dirty="0"/>
              <a:t>OCR errors can cause fragmented text.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A115F7D-7B9F-D73D-1CC0-66298A27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6AA00F5-CD93-6BC0-7507-534E2041D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A99D189-115A-D7A4-D4A5-8B621A910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CE74C18-8288-8796-6ED5-FAD9FC592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20D2208-2F65-4837-BBBF-A5FA68CC9509}"/>
              </a:ext>
            </a:extLst>
          </p:cNvPr>
          <p:cNvSpPr txBox="1">
            <a:spLocks/>
          </p:cNvSpPr>
          <p:nvPr/>
        </p:nvSpPr>
        <p:spPr>
          <a:xfrm>
            <a:off x="3657600" y="3900132"/>
            <a:ext cx="7810500" cy="2669480"/>
          </a:xfrm>
          <a:prstGeom prst="rect">
            <a:avLst/>
          </a:prstGeom>
        </p:spPr>
        <p:txBody>
          <a:bodyPr vert="horz" lIns="0" tIns="228600" rIns="0" bIns="0" rtlCol="0">
            <a:norm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2336" lvl="1" indent="0">
              <a:buNone/>
            </a:pPr>
            <a:r>
              <a:rPr lang="en-US" b="1" u="sng" dirty="0"/>
              <a:t>Mitigations:</a:t>
            </a:r>
          </a:p>
          <a:p>
            <a:pPr marL="859536" lvl="1" indent="-457200">
              <a:buFont typeface="+mj-lt"/>
              <a:buAutoNum type="arabicPeriod"/>
            </a:pPr>
            <a:r>
              <a:rPr lang="en-US" dirty="0"/>
              <a:t>Reduced noise using TF-IDF weighting for taxonomic terms</a:t>
            </a:r>
          </a:p>
          <a:p>
            <a:pPr marL="859536" lvl="1" indent="-457200">
              <a:buFont typeface="+mj-lt"/>
              <a:buAutoNum type="arabicPeriod"/>
            </a:pPr>
            <a:r>
              <a:rPr lang="en-US" dirty="0"/>
              <a:t>Removed common uninformative words</a:t>
            </a:r>
          </a:p>
          <a:p>
            <a:pPr marL="859536" lvl="1" indent="-457200">
              <a:buFont typeface="+mj-lt"/>
              <a:buAutoNum type="arabicPeriod"/>
            </a:pPr>
            <a:r>
              <a:rPr lang="en-US" dirty="0"/>
              <a:t>Extracted species suffixes to aid in differentiation from description paragraphs</a:t>
            </a:r>
          </a:p>
        </p:txBody>
      </p:sp>
    </p:spTree>
    <p:extLst>
      <p:ext uri="{BB962C8B-B14F-4D97-AF65-F5344CB8AC3E}">
        <p14:creationId xmlns:p14="http://schemas.microsoft.com/office/powerpoint/2010/main" val="3563720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EBCB9-15FC-D897-4CBD-5AFC0E3B2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CA98F1-87E8-340E-7600-C60B07EFF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Text Ordering in PySpark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0B4EAF-E40A-7F36-EC84-233068B3CC8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1517039"/>
          </a:xfrm>
        </p:spPr>
        <p:txBody>
          <a:bodyPr>
            <a:normAutofit/>
          </a:bodyPr>
          <a:lstStyle/>
          <a:p>
            <a:r>
              <a:rPr lang="en-US" dirty="0"/>
              <a:t>Maintaining document structure was challenging due to Spark’s distributed nature, requiring extra steps to group and align text properly.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31F36F0-0A75-5A24-78F8-18322BC95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30AEEEE-2FBE-AEA3-6821-3670A60A1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9D0B372-AECB-A365-3BDB-C05AE0F6E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6B64799-78A1-7781-530B-D37746641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D039F5-DB22-0ABB-CD77-6D650B1B5EDD}"/>
              </a:ext>
            </a:extLst>
          </p:cNvPr>
          <p:cNvSpPr txBox="1">
            <a:spLocks/>
          </p:cNvSpPr>
          <p:nvPr/>
        </p:nvSpPr>
        <p:spPr>
          <a:xfrm>
            <a:off x="3657600" y="3900132"/>
            <a:ext cx="7810500" cy="2669480"/>
          </a:xfrm>
          <a:prstGeom prst="rect">
            <a:avLst/>
          </a:prstGeom>
        </p:spPr>
        <p:txBody>
          <a:bodyPr vert="horz" lIns="0" tIns="228600" rIns="0" bIns="0" rtlCol="0">
            <a:norm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2336" lvl="1" indent="0">
              <a:buNone/>
            </a:pPr>
            <a:r>
              <a:rPr lang="en-US" b="1" u="sng" dirty="0"/>
              <a:t>Mitigations:</a:t>
            </a:r>
          </a:p>
          <a:p>
            <a:pPr marL="859536" lvl="1" indent="-457200">
              <a:buFont typeface="+mj-lt"/>
              <a:buAutoNum type="arabicPeriod"/>
            </a:pPr>
            <a:r>
              <a:rPr lang="en-US" dirty="0"/>
              <a:t>Indexes and line identifiers were added to keep track of ordering and positioning of text in source documents.</a:t>
            </a:r>
          </a:p>
        </p:txBody>
      </p:sp>
    </p:spTree>
    <p:extLst>
      <p:ext uri="{BB962C8B-B14F-4D97-AF65-F5344CB8AC3E}">
        <p14:creationId xmlns:p14="http://schemas.microsoft.com/office/powerpoint/2010/main" val="2376207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3AA6752-FD91-1A3D-6267-E5BD70552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012" y="1135117"/>
            <a:ext cx="6479628" cy="431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99C902-E69A-FC95-DE3C-5680BFB85EBA}"/>
              </a:ext>
            </a:extLst>
          </p:cNvPr>
          <p:cNvSpPr txBox="1"/>
          <p:nvPr/>
        </p:nvSpPr>
        <p:spPr>
          <a:xfrm>
            <a:off x="5233182" y="4955290"/>
            <a:ext cx="2925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garthsmithphotography.com</a:t>
            </a:r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/>
          <a:lstStyle/>
          <a:p>
            <a:r>
              <a:rPr lang="en-US" dirty="0"/>
              <a:t>Project Overview</a:t>
            </a:r>
          </a:p>
          <a:p>
            <a:r>
              <a:rPr lang="en-US" dirty="0"/>
              <a:t>Goals</a:t>
            </a:r>
          </a:p>
          <a:p>
            <a:r>
              <a:rPr lang="en-US" dirty="0"/>
              <a:t>Exploring the Data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Challenges &amp; Learnings</a:t>
            </a: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89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Establish a centralized repository for mushroom classification data and allow researchers to identify mushrooms based on their features.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6F177641-0879-20F2-4DA7-876A8918054D}"/>
              </a:ext>
            </a:extLst>
          </p:cNvPr>
          <p:cNvSpPr txBox="1">
            <a:spLocks/>
          </p:cNvSpPr>
          <p:nvPr/>
        </p:nvSpPr>
        <p:spPr>
          <a:xfrm>
            <a:off x="3657600" y="5169616"/>
            <a:ext cx="7810500" cy="721116"/>
          </a:xfrm>
          <a:prstGeom prst="rect">
            <a:avLst/>
          </a:prstGeom>
        </p:spPr>
        <p:txBody>
          <a:bodyPr vert="horz" lIns="0" tIns="228600" rIns="0" bIns="0" rtlCol="0">
            <a:norm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4"/>
            </a:pPr>
            <a:r>
              <a:rPr lang="en-US" dirty="0"/>
              <a:t>Create streamlined “taxon” object of nomenclature and description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D6D94EE2-DACE-8A6B-7D18-B08D539A83F5}"/>
              </a:ext>
            </a:extLst>
          </p:cNvPr>
          <p:cNvSpPr txBox="1">
            <a:spLocks/>
          </p:cNvSpPr>
          <p:nvPr/>
        </p:nvSpPr>
        <p:spPr>
          <a:xfrm>
            <a:off x="3657600" y="3120273"/>
            <a:ext cx="7810500" cy="512769"/>
          </a:xfrm>
          <a:prstGeom prst="rect">
            <a:avLst/>
          </a:prstGeom>
        </p:spPr>
        <p:txBody>
          <a:bodyPr vert="horz" lIns="0" tIns="228600" rIns="0" bIns="0" rtlCol="0">
            <a:norm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Automated parsing of journal text into discrete paragraphs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9319FED-2EFC-CBA7-A19B-55766D19879D}"/>
              </a:ext>
            </a:extLst>
          </p:cNvPr>
          <p:cNvSpPr txBox="1">
            <a:spLocks/>
          </p:cNvSpPr>
          <p:nvPr/>
        </p:nvSpPr>
        <p:spPr>
          <a:xfrm>
            <a:off x="3657600" y="3671665"/>
            <a:ext cx="7810500" cy="786635"/>
          </a:xfrm>
          <a:prstGeom prst="rect">
            <a:avLst/>
          </a:prstGeom>
        </p:spPr>
        <p:txBody>
          <a:bodyPr vert="horz" lIns="0" tIns="228600" rIns="0" bIns="0" rtlCol="0">
            <a:norm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US" dirty="0"/>
              <a:t>Identification of paragraphs defining species names (nomenclatures) and species descriptions via classification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1029B08-151A-1E52-179B-C789506F02A5}"/>
              </a:ext>
            </a:extLst>
          </p:cNvPr>
          <p:cNvSpPr txBox="1">
            <a:spLocks/>
          </p:cNvSpPr>
          <p:nvPr/>
        </p:nvSpPr>
        <p:spPr>
          <a:xfrm>
            <a:off x="3657600" y="4560904"/>
            <a:ext cx="7810500" cy="487850"/>
          </a:xfrm>
          <a:prstGeom prst="rect">
            <a:avLst/>
          </a:prstGeom>
        </p:spPr>
        <p:txBody>
          <a:bodyPr vert="horz" lIns="0" tIns="228600" rIns="0" bIns="0" rtlCol="0">
            <a:normAutofit lnSpcReduction="10000"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US" dirty="0"/>
              <a:t>Removing extraneous paragraphs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515D0A0-49DD-3C0D-BB5D-89ADD0AB79C2}"/>
              </a:ext>
            </a:extLst>
          </p:cNvPr>
          <p:cNvSpPr txBox="1">
            <a:spLocks/>
          </p:cNvSpPr>
          <p:nvPr/>
        </p:nvSpPr>
        <p:spPr>
          <a:xfrm>
            <a:off x="3655101" y="5753158"/>
            <a:ext cx="7810500" cy="721116"/>
          </a:xfrm>
          <a:prstGeom prst="rect">
            <a:avLst/>
          </a:prstGeom>
        </p:spPr>
        <p:txBody>
          <a:bodyPr vert="horz" lIns="0" tIns="228600" rIns="0" bIns="0" rtlCol="0">
            <a:norm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5"/>
            </a:pPr>
            <a:r>
              <a:rPr lang="en-US" dirty="0"/>
              <a:t>Embed “taxon” content into semantic search application</a:t>
            </a:r>
          </a:p>
        </p:txBody>
      </p: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DFA72-C7A3-824C-CB6A-6E7CCDFD3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20D080-0E77-55F2-3D06-AE1F79E52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System Components</a:t>
            </a:r>
            <a:br>
              <a:rPr lang="en-US" dirty="0"/>
            </a:br>
            <a:r>
              <a:rPr lang="en-US" dirty="0"/>
              <a:t>and Process Flow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C5AEAD-21A4-F856-3501-F656B684D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26C69C5-1680-06ED-957E-7B26BEF8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EE3662B-E217-EDE5-A562-5A89A0544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227D424-D138-0E08-85ED-68E9E863E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C9A1973-A66F-2299-E0F5-2A85CEDC5AA5}"/>
              </a:ext>
            </a:extLst>
          </p:cNvPr>
          <p:cNvGrpSpPr/>
          <p:nvPr/>
        </p:nvGrpSpPr>
        <p:grpSpPr>
          <a:xfrm>
            <a:off x="2589815" y="1512505"/>
            <a:ext cx="8978398" cy="4811850"/>
            <a:chOff x="2589815" y="1512505"/>
            <a:chExt cx="8978398" cy="481185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5524AD9-460C-B3D1-2356-E3B9EAD1BEAF}"/>
                </a:ext>
              </a:extLst>
            </p:cNvPr>
            <p:cNvSpPr/>
            <p:nvPr/>
          </p:nvSpPr>
          <p:spPr>
            <a:xfrm>
              <a:off x="7136889" y="2570986"/>
              <a:ext cx="1477108" cy="1477108"/>
            </a:xfrm>
            <a:prstGeom prst="ellipse">
              <a:avLst/>
            </a:prstGeom>
            <a:noFill/>
            <a:ln w="146050" cmpd="sng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24AAC9A-208D-AE03-F9E2-6DBCF8E6A9B7}"/>
                </a:ext>
              </a:extLst>
            </p:cNvPr>
            <p:cNvSpPr/>
            <p:nvPr/>
          </p:nvSpPr>
          <p:spPr>
            <a:xfrm>
              <a:off x="2589816" y="2570986"/>
              <a:ext cx="1477108" cy="1477108"/>
            </a:xfrm>
            <a:prstGeom prst="ellipse">
              <a:avLst/>
            </a:prstGeom>
            <a:noFill/>
            <a:ln w="146050" cmpd="sng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6535379-F75E-2CA2-5D22-0229C75EC75B}"/>
                </a:ext>
              </a:extLst>
            </p:cNvPr>
            <p:cNvSpPr/>
            <p:nvPr/>
          </p:nvSpPr>
          <p:spPr>
            <a:xfrm>
              <a:off x="4106673" y="2570986"/>
              <a:ext cx="1477108" cy="1477108"/>
            </a:xfrm>
            <a:prstGeom prst="ellipse">
              <a:avLst/>
            </a:prstGeom>
            <a:noFill/>
            <a:ln w="146050" cmpd="sng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2B8B59E-2ADE-B625-3CAA-59D2761BB4DC}"/>
                </a:ext>
              </a:extLst>
            </p:cNvPr>
            <p:cNvSpPr/>
            <p:nvPr/>
          </p:nvSpPr>
          <p:spPr>
            <a:xfrm>
              <a:off x="5598529" y="2570986"/>
              <a:ext cx="1477108" cy="1477108"/>
            </a:xfrm>
            <a:prstGeom prst="ellipse">
              <a:avLst/>
            </a:prstGeom>
            <a:noFill/>
            <a:ln w="146050" cmpd="sng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4AE628E-C7B5-F9C6-12EB-E556250ADC46}"/>
                </a:ext>
              </a:extLst>
            </p:cNvPr>
            <p:cNvSpPr/>
            <p:nvPr/>
          </p:nvSpPr>
          <p:spPr>
            <a:xfrm>
              <a:off x="8613997" y="2570986"/>
              <a:ext cx="1477108" cy="1477108"/>
            </a:xfrm>
            <a:prstGeom prst="ellipse">
              <a:avLst/>
            </a:prstGeom>
            <a:noFill/>
            <a:ln w="146050" cmpd="sng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B2737A5-0A8E-1A0E-4A69-B523BD5D4C17}"/>
                </a:ext>
              </a:extLst>
            </p:cNvPr>
            <p:cNvSpPr/>
            <p:nvPr/>
          </p:nvSpPr>
          <p:spPr>
            <a:xfrm>
              <a:off x="10091105" y="2570986"/>
              <a:ext cx="1477108" cy="1477108"/>
            </a:xfrm>
            <a:prstGeom prst="ellipse">
              <a:avLst/>
            </a:prstGeom>
            <a:noFill/>
            <a:ln w="146050" cmpd="sng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C113E29-89EF-4A21-C766-0E7B30280940}"/>
                </a:ext>
              </a:extLst>
            </p:cNvPr>
            <p:cNvSpPr txBox="1"/>
            <p:nvPr/>
          </p:nvSpPr>
          <p:spPr>
            <a:xfrm>
              <a:off x="3003409" y="3017152"/>
              <a:ext cx="6499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</a:rPr>
                <a:t>01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6425428-0896-A967-B0CD-DFF2D62384E2}"/>
                </a:ext>
              </a:extLst>
            </p:cNvPr>
            <p:cNvSpPr txBox="1"/>
            <p:nvPr/>
          </p:nvSpPr>
          <p:spPr>
            <a:xfrm>
              <a:off x="4520266" y="3017152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</a:rPr>
                <a:t>02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A86D428-D4FB-1336-E7C0-2C56CD67F0F4}"/>
                </a:ext>
              </a:extLst>
            </p:cNvPr>
            <p:cNvSpPr txBox="1"/>
            <p:nvPr/>
          </p:nvSpPr>
          <p:spPr>
            <a:xfrm>
              <a:off x="5989551" y="3017152"/>
              <a:ext cx="6655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tx2"/>
                  </a:solidFill>
                </a:rPr>
                <a:t>03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C80349B-B3F5-8BE2-51DB-25F4CFFDEDD7}"/>
                </a:ext>
              </a:extLst>
            </p:cNvPr>
            <p:cNvSpPr txBox="1"/>
            <p:nvPr/>
          </p:nvSpPr>
          <p:spPr>
            <a:xfrm>
              <a:off x="7542660" y="3017152"/>
              <a:ext cx="6655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75000"/>
                    </a:schemeClr>
                  </a:solidFill>
                </a:rPr>
                <a:t>04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381B263-8847-6637-F75A-F6E7AC4D2967}"/>
                </a:ext>
              </a:extLst>
            </p:cNvPr>
            <p:cNvSpPr txBox="1"/>
            <p:nvPr/>
          </p:nvSpPr>
          <p:spPr>
            <a:xfrm>
              <a:off x="9019768" y="3020471"/>
              <a:ext cx="6655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75000"/>
                    </a:schemeClr>
                  </a:solidFill>
                </a:rPr>
                <a:t>05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CB3D0E5-1F0F-2595-333E-8A7FF95D116F}"/>
                </a:ext>
              </a:extLst>
            </p:cNvPr>
            <p:cNvSpPr txBox="1"/>
            <p:nvPr/>
          </p:nvSpPr>
          <p:spPr>
            <a:xfrm>
              <a:off x="10496876" y="3017152"/>
              <a:ext cx="66556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75000"/>
                    </a:schemeClr>
                  </a:solidFill>
                </a:rPr>
                <a:t>06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DAA7DD91-1D3F-04FB-1B5C-C49A851EE683}"/>
                </a:ext>
              </a:extLst>
            </p:cNvPr>
            <p:cNvSpPr/>
            <p:nvPr/>
          </p:nvSpPr>
          <p:spPr>
            <a:xfrm>
              <a:off x="2589817" y="4365525"/>
              <a:ext cx="8978396" cy="128735"/>
            </a:xfrm>
            <a:prstGeom prst="roundRect">
              <a:avLst/>
            </a:prstGeom>
            <a:solidFill>
              <a:schemeClr val="tx1">
                <a:lumMod val="95000"/>
              </a:schemeClr>
            </a:solidFill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48C1323-44BF-3816-A341-B927B52D7665}"/>
                </a:ext>
              </a:extLst>
            </p:cNvPr>
            <p:cNvSpPr txBox="1"/>
            <p:nvPr/>
          </p:nvSpPr>
          <p:spPr>
            <a:xfrm>
              <a:off x="2872860" y="4627025"/>
              <a:ext cx="7411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Parse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89A665F-AC9A-0AAC-11D2-4CFC36E7158C}"/>
                </a:ext>
              </a:extLst>
            </p:cNvPr>
            <p:cNvSpPr txBox="1"/>
            <p:nvPr/>
          </p:nvSpPr>
          <p:spPr>
            <a:xfrm>
              <a:off x="4349068" y="4627025"/>
              <a:ext cx="925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2"/>
                  </a:solidFill>
                </a:rPr>
                <a:t>Classify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B031934-0C15-E1B1-C3A1-99DDDC6C363E}"/>
                </a:ext>
              </a:extLst>
            </p:cNvPr>
            <p:cNvSpPr txBox="1"/>
            <p:nvPr/>
          </p:nvSpPr>
          <p:spPr>
            <a:xfrm>
              <a:off x="5698928" y="4627025"/>
              <a:ext cx="127631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Remove</a:t>
              </a:r>
            </a:p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Extraneous</a:t>
              </a:r>
            </a:p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content</a:t>
              </a:r>
            </a:p>
            <a:p>
              <a:pPr algn="ctr"/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9E1DE85-3C15-EE92-84BA-9146600DB304}"/>
                </a:ext>
              </a:extLst>
            </p:cNvPr>
            <p:cNvSpPr txBox="1"/>
            <p:nvPr/>
          </p:nvSpPr>
          <p:spPr>
            <a:xfrm>
              <a:off x="7333053" y="4627024"/>
              <a:ext cx="108478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</a:schemeClr>
                  </a:solidFill>
                </a:rPr>
                <a:t>Generate</a:t>
              </a:r>
            </a:p>
            <a:p>
              <a:pPr algn="ctr"/>
              <a:r>
                <a:rPr lang="en-US" b="1" dirty="0">
                  <a:solidFill>
                    <a:schemeClr val="tx1">
                      <a:lumMod val="65000"/>
                    </a:schemeClr>
                  </a:solidFill>
                </a:rPr>
                <a:t>Taxon</a:t>
              </a:r>
            </a:p>
            <a:p>
              <a:pPr algn="ctr"/>
              <a:endParaRPr lang="en-US" b="1" dirty="0">
                <a:solidFill>
                  <a:schemeClr val="tx1">
                    <a:lumMod val="6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9F2A1E-F549-B97F-1497-ECB4A38F455B}"/>
                </a:ext>
              </a:extLst>
            </p:cNvPr>
            <p:cNvSpPr txBox="1"/>
            <p:nvPr/>
          </p:nvSpPr>
          <p:spPr>
            <a:xfrm>
              <a:off x="8794450" y="4627024"/>
              <a:ext cx="1104533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</a:schemeClr>
                  </a:solidFill>
                </a:rPr>
                <a:t>* Embed</a:t>
              </a:r>
            </a:p>
            <a:p>
              <a:pPr algn="ctr"/>
              <a:r>
                <a:rPr lang="en-US" b="1" dirty="0">
                  <a:solidFill>
                    <a:schemeClr val="tx1">
                      <a:lumMod val="65000"/>
                    </a:schemeClr>
                  </a:solidFill>
                </a:rPr>
                <a:t>Taxon</a:t>
              </a:r>
            </a:p>
            <a:p>
              <a:pPr algn="ctr"/>
              <a:r>
                <a:rPr lang="en-US" b="1" dirty="0">
                  <a:solidFill>
                    <a:schemeClr val="tx1">
                      <a:lumMod val="65000"/>
                    </a:schemeClr>
                  </a:solidFill>
                </a:rPr>
                <a:t>Content</a:t>
              </a:r>
            </a:p>
            <a:p>
              <a:pPr algn="ctr"/>
              <a:r>
                <a:rPr lang="en-US" b="1" dirty="0">
                  <a:solidFill>
                    <a:schemeClr val="tx1">
                      <a:lumMod val="65000"/>
                    </a:schemeClr>
                  </a:solidFill>
                </a:rPr>
                <a:t>In Search</a:t>
              </a:r>
            </a:p>
            <a:p>
              <a:pPr algn="ctr"/>
              <a:endParaRPr lang="en-US" b="1" dirty="0">
                <a:solidFill>
                  <a:schemeClr val="tx1">
                    <a:lumMod val="6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C069EBC-3A92-DCB6-D3AA-E01326CC0BD1}"/>
                </a:ext>
              </a:extLst>
            </p:cNvPr>
            <p:cNvSpPr txBox="1"/>
            <p:nvPr/>
          </p:nvSpPr>
          <p:spPr>
            <a:xfrm>
              <a:off x="10278869" y="4627023"/>
              <a:ext cx="1101584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65000"/>
                    </a:schemeClr>
                  </a:solidFill>
                </a:rPr>
                <a:t>* Provide</a:t>
              </a:r>
            </a:p>
            <a:p>
              <a:pPr algn="ctr"/>
              <a:r>
                <a:rPr lang="en-US" b="1" dirty="0">
                  <a:solidFill>
                    <a:schemeClr val="tx1">
                      <a:lumMod val="65000"/>
                    </a:schemeClr>
                  </a:solidFill>
                </a:rPr>
                <a:t>Semantic</a:t>
              </a:r>
            </a:p>
            <a:p>
              <a:pPr algn="ctr"/>
              <a:r>
                <a:rPr lang="en-US" b="1" dirty="0">
                  <a:solidFill>
                    <a:schemeClr val="tx1">
                      <a:lumMod val="65000"/>
                    </a:schemeClr>
                  </a:solidFill>
                </a:rPr>
                <a:t>Search</a:t>
              </a:r>
            </a:p>
            <a:p>
              <a:pPr algn="ctr"/>
              <a:r>
                <a:rPr lang="en-US" b="1" dirty="0">
                  <a:solidFill>
                    <a:schemeClr val="tx1">
                      <a:lumMod val="65000"/>
                    </a:schemeClr>
                  </a:solidFill>
                </a:rPr>
                <a:t>Interface</a:t>
              </a:r>
            </a:p>
            <a:p>
              <a:pPr algn="ctr"/>
              <a:endParaRPr lang="en-US" b="1" dirty="0">
                <a:solidFill>
                  <a:schemeClr val="tx1">
                    <a:lumMod val="65000"/>
                  </a:schemeClr>
                </a:solidFill>
              </a:endParaRPr>
            </a:p>
          </p:txBody>
        </p:sp>
        <p:sp>
          <p:nvSpPr>
            <p:cNvPr id="61" name="Right Brace 60">
              <a:extLst>
                <a:ext uri="{FF2B5EF4-FFF2-40B4-BE49-F238E27FC236}">
                  <a16:creationId xmlns:a16="http://schemas.microsoft.com/office/drawing/2014/main" id="{FDC9667F-288F-E5F9-9382-2E6CA71D663F}"/>
                </a:ext>
              </a:extLst>
            </p:cNvPr>
            <p:cNvSpPr/>
            <p:nvPr/>
          </p:nvSpPr>
          <p:spPr>
            <a:xfrm rot="16200000">
              <a:off x="9121316" y="66648"/>
              <a:ext cx="409941" cy="4108332"/>
            </a:xfrm>
            <a:prstGeom prst="rightBrac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8EA7F9F-BEE4-3708-64AA-8D4BD4599CC7}"/>
                </a:ext>
              </a:extLst>
            </p:cNvPr>
            <p:cNvSpPr txBox="1"/>
            <p:nvPr/>
          </p:nvSpPr>
          <p:spPr>
            <a:xfrm>
              <a:off x="8663900" y="1512505"/>
              <a:ext cx="1288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</a:schemeClr>
                  </a:solidFill>
                </a:rPr>
                <a:t>SKOL Part I</a:t>
              </a:r>
            </a:p>
          </p:txBody>
        </p:sp>
        <p:sp>
          <p:nvSpPr>
            <p:cNvPr id="63" name="Right Brace 62">
              <a:extLst>
                <a:ext uri="{FF2B5EF4-FFF2-40B4-BE49-F238E27FC236}">
                  <a16:creationId xmlns:a16="http://schemas.microsoft.com/office/drawing/2014/main" id="{652FF735-00C4-F41C-DB53-2900E3103F50}"/>
                </a:ext>
              </a:extLst>
            </p:cNvPr>
            <p:cNvSpPr/>
            <p:nvPr/>
          </p:nvSpPr>
          <p:spPr>
            <a:xfrm rot="5400000">
              <a:off x="4627756" y="3510971"/>
              <a:ext cx="409941" cy="4485821"/>
            </a:xfrm>
            <a:prstGeom prst="rightBrac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97C552A-8867-2126-AE9F-ACFE419CD181}"/>
                </a:ext>
              </a:extLst>
            </p:cNvPr>
            <p:cNvSpPr txBox="1"/>
            <p:nvPr/>
          </p:nvSpPr>
          <p:spPr>
            <a:xfrm>
              <a:off x="4218151" y="5955023"/>
              <a:ext cx="1346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SKOL Part II</a:t>
              </a: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E3B255DD-196A-B547-D1B9-960FE9D0B4D0}"/>
                </a:ext>
              </a:extLst>
            </p:cNvPr>
            <p:cNvSpPr/>
            <p:nvPr/>
          </p:nvSpPr>
          <p:spPr>
            <a:xfrm>
              <a:off x="2589815" y="4255307"/>
              <a:ext cx="4485821" cy="278779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6C0F1C7-1122-75D9-E53B-095A5C0BDD5E}"/>
                </a:ext>
              </a:extLst>
            </p:cNvPr>
            <p:cNvSpPr txBox="1"/>
            <p:nvPr/>
          </p:nvSpPr>
          <p:spPr>
            <a:xfrm>
              <a:off x="3772818" y="4210030"/>
              <a:ext cx="2144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PySpark Automation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65007BC-B930-F508-BE49-067472C2DD63}"/>
                </a:ext>
              </a:extLst>
            </p:cNvPr>
            <p:cNvSpPr/>
            <p:nvPr/>
          </p:nvSpPr>
          <p:spPr>
            <a:xfrm>
              <a:off x="10685251" y="4282408"/>
              <a:ext cx="294967" cy="294967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DBC032D-554F-9B01-BA6A-697655DEFFB7}"/>
                </a:ext>
              </a:extLst>
            </p:cNvPr>
            <p:cNvSpPr/>
            <p:nvPr/>
          </p:nvSpPr>
          <p:spPr>
            <a:xfrm>
              <a:off x="9199231" y="4293295"/>
              <a:ext cx="294967" cy="294967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60DE8B-138B-7EBA-C018-6E2C1480BA5B}"/>
                </a:ext>
              </a:extLst>
            </p:cNvPr>
            <p:cNvSpPr/>
            <p:nvPr/>
          </p:nvSpPr>
          <p:spPr>
            <a:xfrm>
              <a:off x="7727959" y="4284395"/>
              <a:ext cx="294967" cy="294967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DD2B7B7F-995C-4598-F0E7-4F4F6A9C6648}"/>
              </a:ext>
            </a:extLst>
          </p:cNvPr>
          <p:cNvSpPr txBox="1"/>
          <p:nvPr/>
        </p:nvSpPr>
        <p:spPr>
          <a:xfrm>
            <a:off x="8794450" y="6293460"/>
            <a:ext cx="325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* Pre-existing search application provided 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by the Auton Lab at Carnagie Mellon University</a:t>
            </a:r>
          </a:p>
        </p:txBody>
      </p:sp>
    </p:spTree>
    <p:extLst>
      <p:ext uri="{BB962C8B-B14F-4D97-AF65-F5344CB8AC3E}">
        <p14:creationId xmlns:p14="http://schemas.microsoft.com/office/powerpoint/2010/main" val="819501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7449-5B72-ADA0-3B2D-1CBC160D6B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4490827" cy="3597470"/>
          </a:xfrm>
        </p:spPr>
        <p:txBody>
          <a:bodyPr>
            <a:normAutofit/>
          </a:bodyPr>
          <a:lstStyle/>
          <a:p>
            <a:r>
              <a:rPr lang="en-US" b="1" u="sng" dirty="0"/>
              <a:t>Prediction &amp; Inference:</a:t>
            </a:r>
          </a:p>
          <a:p>
            <a:pPr lvl="1"/>
            <a:r>
              <a:rPr lang="en-US" dirty="0"/>
              <a:t>Train multiple classification algorithms based on manually-labeled journal paragraphs.</a:t>
            </a:r>
          </a:p>
          <a:p>
            <a:pPr lvl="1"/>
            <a:r>
              <a:rPr lang="en-US" dirty="0"/>
              <a:t>Identify a classification approach with acceptable accuracy.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C7B50-71A6-D8BE-C032-5EB4CF5706D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52236" y="2676525"/>
            <a:ext cx="5355597" cy="3597470"/>
          </a:xfrm>
        </p:spPr>
        <p:txBody>
          <a:bodyPr>
            <a:normAutofit/>
          </a:bodyPr>
          <a:lstStyle/>
          <a:p>
            <a:r>
              <a:rPr lang="en-US" b="1" u="sng" dirty="0"/>
              <a:t>Other Goals: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Automate text parsing &amp; categorization for thousands of journals.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Streamline taxonomic analysis by automating classification.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Enable rapid fungal species identification through descriptive search.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Advance Mycological research through faster, more consistent species identification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A9A9A7-F1D2-237D-AC72-E21A286F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1409" y="4661717"/>
            <a:ext cx="7936230" cy="1380760"/>
          </a:xfrm>
        </p:spPr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14AAA-1F04-769D-E7F0-4F68C8EB92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1410" y="344855"/>
            <a:ext cx="2825115" cy="3523761"/>
          </a:xfrm>
        </p:spPr>
        <p:txBody>
          <a:bodyPr/>
          <a:lstStyle/>
          <a:p>
            <a:r>
              <a:rPr lang="en-US" dirty="0"/>
              <a:t>The labeled corpus was parsed to extract paragraph categories and maintain their structure.</a:t>
            </a:r>
          </a:p>
          <a:p>
            <a:r>
              <a:rPr lang="en-US" dirty="0"/>
              <a:t>For the unlabeled OCR corpus, we applied heuristic rules to segment paragraphs.</a:t>
            </a:r>
          </a:p>
        </p:txBody>
      </p:sp>
      <p:graphicFrame>
        <p:nvGraphicFramePr>
          <p:cNvPr id="8" name="Table Placeholder 2">
            <a:extLst>
              <a:ext uri="{FF2B5EF4-FFF2-40B4-BE49-F238E27FC236}">
                <a16:creationId xmlns:a16="http://schemas.microsoft.com/office/drawing/2014/main" id="{C60AA2D2-28D7-69D7-F6C5-B31DAD3332C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00899926"/>
              </p:ext>
            </p:extLst>
          </p:nvPr>
        </p:nvGraphicFramePr>
        <p:xfrm>
          <a:off x="3670299" y="584200"/>
          <a:ext cx="8090291" cy="2614493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183055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475914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  <a:gridCol w="1378634">
                  <a:extLst>
                    <a:ext uri="{9D8B030D-6E8A-4147-A177-3AD203B41FA5}">
                      <a16:colId xmlns:a16="http://schemas.microsoft.com/office/drawing/2014/main" val="3917798441"/>
                    </a:ext>
                  </a:extLst>
                </a:gridCol>
                <a:gridCol w="1223888">
                  <a:extLst>
                    <a:ext uri="{9D8B030D-6E8A-4147-A177-3AD203B41FA5}">
                      <a16:colId xmlns:a16="http://schemas.microsoft.com/office/drawing/2014/main" val="3024793558"/>
                    </a:ext>
                  </a:extLst>
                </a:gridCol>
              </a:tblGrid>
              <a:tr h="511373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Corpus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Paragraph Categories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Words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+mj-lt"/>
                        </a:rPr>
                        <a:t>Lines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708914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Labeled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190 journal issues (manually annotated)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6,072 Nomenclatures</a:t>
                      </a:r>
                    </a:p>
                    <a:p>
                      <a:pPr algn="ctr"/>
                      <a:r>
                        <a:rPr lang="en-US" b="0" dirty="0"/>
                        <a:t>6,192 Descriptions</a:t>
                      </a:r>
                    </a:p>
                    <a:p>
                      <a:pPr algn="ctr"/>
                      <a:r>
                        <a:rPr lang="en-US" b="0" dirty="0"/>
                        <a:t>48,564 Exposition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2,123,285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301,874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708914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Unlabeled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1,021 journal issues (primarily OCR processed PDFs)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Raw text requiring classification and annotation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25,552,432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4,272,880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695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9840D-62DC-20DA-D49A-3C9BEC1D5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9605B-1E92-25B4-BCF1-A15C8D896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b="1" i="0" kern="1200" spc="100" baseline="0">
                <a:latin typeface="+mj-lt"/>
                <a:ea typeface="+mj-ea"/>
                <a:cs typeface="+mj-cs"/>
              </a:rPr>
              <a:t>Methods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DC3D858-A2A1-4CFF-ADC3-899F4E9C3FF7}"/>
              </a:ext>
            </a:extLst>
          </p:cNvPr>
          <p:cNvSpPr txBox="1">
            <a:spLocks/>
          </p:cNvSpPr>
          <p:nvPr/>
        </p:nvSpPr>
        <p:spPr>
          <a:xfrm>
            <a:off x="594360" y="3279579"/>
            <a:ext cx="5044440" cy="2994415"/>
          </a:xfrm>
          <a:prstGeom prst="rect">
            <a:avLst/>
          </a:prstGeom>
        </p:spPr>
        <p:txBody>
          <a:bodyPr vert="horz" lIns="0" tIns="228600" rIns="0" bIns="0" rtlCol="0">
            <a:norm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en-US" sz="2000" dirty="0"/>
              <a:t>The following section outlines approaches for heuristic parsing of journals and classification of the paragraphs.</a:t>
            </a:r>
          </a:p>
        </p:txBody>
      </p:sp>
      <p:pic>
        <p:nvPicPr>
          <p:cNvPr id="11" name="Video 10" descr="Moving Equations">
            <a:extLst>
              <a:ext uri="{FF2B5EF4-FFF2-40B4-BE49-F238E27FC236}">
                <a16:creationId xmlns:a16="http://schemas.microsoft.com/office/drawing/2014/main" id="{D577257C-BD3A-3182-C52A-DD3D80995F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1296" r="28378" b="-1"/>
          <a:stretch/>
        </p:blipFill>
        <p:spPr>
          <a:xfrm>
            <a:off x="6096000" y="10"/>
            <a:ext cx="611822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7639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5D9F0-22F1-168E-6F5B-51684BAAA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4B814-2C82-14D6-330C-585C3BB8F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85" y="3499667"/>
            <a:ext cx="4939666" cy="254281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4414A-91B1-FD3A-3ED8-49B8A3F5CCA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457200"/>
            <a:ext cx="5198269" cy="25954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Heuristic Processing of Raw Journal Articles: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Specific rules are defined based upon observed conventions, patterns and paragraph structural cues (such as line breaks, indentation, special keywords, or formatting elements).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289603-688E-485D-9090-D8C8896770E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3249637"/>
            <a:ext cx="5198269" cy="2880471"/>
          </a:xfrm>
        </p:spPr>
        <p:txBody>
          <a:bodyPr>
            <a:normAutofit/>
          </a:bodyPr>
          <a:lstStyle/>
          <a:p>
            <a:r>
              <a:rPr lang="en-US" b="1" dirty="0"/>
              <a:t>Processing Logic: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Import files (with unique id)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>
                <a:solidFill>
                  <a:srgbClr val="1F1F1F"/>
                </a:solidFill>
                <a:latin typeface="Roboto" panose="02000000000000000000" pitchFamily="2" charset="0"/>
              </a:rPr>
              <a:t>G</a:t>
            </a:r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roup by file name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Apply paragraph extractor UDF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Explode each paragraph to separate row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Remove interstitial paragraphs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E7C4DA-DA3F-2A96-6B2B-B02310512EFD}"/>
              </a:ext>
            </a:extLst>
          </p:cNvPr>
          <p:cNvGrpSpPr/>
          <p:nvPr/>
        </p:nvGrpSpPr>
        <p:grpSpPr>
          <a:xfrm>
            <a:off x="7844815" y="3931239"/>
            <a:ext cx="3552065" cy="1996972"/>
            <a:chOff x="7844815" y="3931239"/>
            <a:chExt cx="3552065" cy="1996972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80D6A10-8657-6CB4-DCB8-72C65C8DF0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3569" y="4551555"/>
              <a:ext cx="2753311" cy="1376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A9851A4F-A5A5-7CFA-3B5F-8BA590A852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4815" y="3931239"/>
              <a:ext cx="1262987" cy="1376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45131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4BC52-D237-388D-BE36-120AD684A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B2B2D-BAE8-1147-1C90-1095A861E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85" y="3499667"/>
            <a:ext cx="4939666" cy="254281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758E9-6D91-CB4A-88BD-E4BFAFECD7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457201"/>
            <a:ext cx="5198269" cy="5840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Classification of Paragraphs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Annotated documents are parsed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Labelled paragraphs are aggregated into a dataframe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PySpark pipeline is used to calculate TFIDF values for text features of each paragraph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Train and Test dataframes are created (80 / 20 split)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Pip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elines are used to train classification models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Logistic Regression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Random Forest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PCA was attempted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E0EA6-DE13-D5EA-620D-9FC37BC5D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569" y="4551555"/>
            <a:ext cx="2753311" cy="137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80784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{C27C17D4-35CB-4D8A-BE2C-4F33EDB27359}tf78853419_win32</Template>
  <TotalTime>1241</TotalTime>
  <Words>722</Words>
  <Application>Microsoft Office PowerPoint</Application>
  <PresentationFormat>Widescreen</PresentationFormat>
  <Paragraphs>175</Paragraphs>
  <Slides>16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Franklin Gothic Book</vt:lpstr>
      <vt:lpstr>Franklin Gothic Demi</vt:lpstr>
      <vt:lpstr>Roboto</vt:lpstr>
      <vt:lpstr>Times New Roman</vt:lpstr>
      <vt:lpstr>Custom</vt:lpstr>
      <vt:lpstr>PowerPoint Presentation</vt:lpstr>
      <vt:lpstr>Agenda</vt:lpstr>
      <vt:lpstr>Project Overview</vt:lpstr>
      <vt:lpstr>System Components and Process Flow</vt:lpstr>
      <vt:lpstr>Goals</vt:lpstr>
      <vt:lpstr>The Data</vt:lpstr>
      <vt:lpstr>Methods</vt:lpstr>
      <vt:lpstr>Methods</vt:lpstr>
      <vt:lpstr>Methods</vt:lpstr>
      <vt:lpstr>Results</vt:lpstr>
      <vt:lpstr>Model Performance</vt:lpstr>
      <vt:lpstr>Challenges &amp; Mitigations</vt:lpstr>
      <vt:lpstr>Principle Component Analysis Failed</vt:lpstr>
      <vt:lpstr>Journal Article Organization &amp; OCR errors</vt:lpstr>
      <vt:lpstr>Text Ordering in PySpark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 Murphy</dc:creator>
  <cp:lastModifiedBy>Christopher Murphy</cp:lastModifiedBy>
  <cp:revision>13</cp:revision>
  <dcterms:created xsi:type="dcterms:W3CDTF">2025-03-21T18:36:17Z</dcterms:created>
  <dcterms:modified xsi:type="dcterms:W3CDTF">2025-03-22T15:26:03Z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